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7" r:id="rId12"/>
    <p:sldId id="268" r:id="rId13"/>
    <p:sldId id="269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70748299319728"/>
                  <c:y val="-1.0423452768729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C18-4DF9-B7D8-F37263CF94B9}"/>
                </c:ext>
              </c:extLst>
            </c:dLbl>
            <c:dLbl>
              <c:idx val="1"/>
              <c:layout>
                <c:manualLayout>
                  <c:x val="7.8231292517006806E-2"/>
                  <c:y val="-1.8241042345276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C18-4DF9-B7D8-F37263CF94B9}"/>
                </c:ext>
              </c:extLst>
            </c:dLbl>
            <c:dLbl>
              <c:idx val="2"/>
              <c:layout>
                <c:manualLayout>
                  <c:x val="0.18707469602014035"/>
                  <c:y val="-1.0423452768729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C18-4DF9-B7D8-F37263CF94B9}"/>
                </c:ext>
              </c:extLst>
            </c:dLbl>
            <c:dLbl>
              <c:idx val="3"/>
              <c:layout>
                <c:manualLayout>
                  <c:x val="0.34013605442176881"/>
                  <c:y val="-1.8241042345276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C18-4DF9-B7D8-F37263CF94B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Bendras</c:v>
                </c:pt>
                <c:pt idx="1">
                  <c:v>Priešmokyklinė</c:v>
                </c:pt>
                <c:pt idx="2">
                  <c:v>Darželis</c:v>
                </c:pt>
                <c:pt idx="3">
                  <c:v>Lopšelis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3.4</c:v>
                </c:pt>
                <c:pt idx="1">
                  <c:v>0.7</c:v>
                </c:pt>
                <c:pt idx="2">
                  <c:v>3.4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18-4DF9-B7D8-F37263CF9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153536"/>
        <c:axId val="25155072"/>
        <c:axId val="0"/>
      </c:bar3DChart>
      <c:catAx>
        <c:axId val="25153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155072"/>
        <c:crosses val="autoZero"/>
        <c:auto val="1"/>
        <c:lblAlgn val="ctr"/>
        <c:lblOffset val="100"/>
        <c:noMultiLvlLbl val="0"/>
      </c:catAx>
      <c:valAx>
        <c:axId val="251550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15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95578231292517"/>
                  <c:y val="-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C04-4402-B578-5898BB4A1E9A}"/>
                </c:ext>
              </c:extLst>
            </c:dLbl>
            <c:dLbl>
              <c:idx val="1"/>
              <c:layout>
                <c:manualLayout>
                  <c:x val="7.312925170068027E-2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C04-4402-B578-5898BB4A1E9A}"/>
                </c:ext>
              </c:extLst>
            </c:dLbl>
            <c:dLbl>
              <c:idx val="2"/>
              <c:layout>
                <c:manualLayout>
                  <c:x val="0.18367346938775511"/>
                  <c:y val="-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C04-4402-B578-5898BB4A1E9A}"/>
                </c:ext>
              </c:extLst>
            </c:dLbl>
            <c:dLbl>
              <c:idx val="3"/>
              <c:layout>
                <c:manualLayout>
                  <c:x val="3.2312925170068028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C04-4402-B578-5898BB4A1E9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Bendras</c:v>
                </c:pt>
                <c:pt idx="1">
                  <c:v>Priešmokyklinė</c:v>
                </c:pt>
                <c:pt idx="2">
                  <c:v>Darželis</c:v>
                </c:pt>
                <c:pt idx="3">
                  <c:v>Lopšelis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42.9</c:v>
                </c:pt>
                <c:pt idx="1">
                  <c:v>7.4</c:v>
                </c:pt>
                <c:pt idx="2">
                  <c:v>40.299999999999997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04-4402-B578-5898BB4A1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484288"/>
        <c:axId val="25486080"/>
        <c:axId val="0"/>
      </c:bar3DChart>
      <c:catAx>
        <c:axId val="25484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486080"/>
        <c:crosses val="autoZero"/>
        <c:auto val="1"/>
        <c:lblAlgn val="ctr"/>
        <c:lblOffset val="100"/>
        <c:noMultiLvlLbl val="0"/>
      </c:catAx>
      <c:valAx>
        <c:axId val="25486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48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77659414440677E-2"/>
                  <c:y val="-2.5786048083061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7BF-422D-835A-62BAEE3C1C77}"/>
                </c:ext>
              </c:extLst>
            </c:dLbl>
            <c:dLbl>
              <c:idx val="1"/>
              <c:layout>
                <c:manualLayout>
                  <c:x val="6.3992398091460775E-2"/>
                  <c:y val="9.45477507475394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7BF-422D-835A-62BAEE3C1C77}"/>
                </c:ext>
              </c:extLst>
            </c:dLbl>
            <c:dLbl>
              <c:idx val="2"/>
              <c:layout>
                <c:manualLayout>
                  <c:x val="1.7168692170879737E-2"/>
                  <c:y val="2.5786048083060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7BF-422D-835A-62BAEE3C1C77}"/>
                </c:ext>
              </c:extLst>
            </c:dLbl>
            <c:dLbl>
              <c:idx val="3"/>
              <c:layout>
                <c:manualLayout>
                  <c:x val="1.7168692170879737E-2"/>
                  <c:y val="5.1572096166122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7BF-422D-835A-62BAEE3C1C77}"/>
                </c:ext>
              </c:extLst>
            </c:dLbl>
            <c:dLbl>
              <c:idx val="4"/>
              <c:layout>
                <c:manualLayout>
                  <c:x val="4.2141335328523044E-2"/>
                  <c:y val="-5.1572096166122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BF-422D-835A-62BAEE3C1C77}"/>
                </c:ext>
              </c:extLst>
            </c:dLbl>
            <c:dLbl>
              <c:idx val="5"/>
              <c:layout>
                <c:manualLayout>
                  <c:x val="1.7168692170879737E-2"/>
                  <c:y val="-2.5786048083061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7BF-422D-835A-62BAEE3C1C77}"/>
                </c:ext>
              </c:extLst>
            </c:dLbl>
            <c:dLbl>
              <c:idx val="6"/>
              <c:layout>
                <c:manualLayout>
                  <c:x val="3.12158039470540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7BF-422D-835A-62BAEE3C1C77}"/>
                </c:ext>
              </c:extLst>
            </c:dLbl>
            <c:dLbl>
              <c:idx val="7"/>
              <c:layout>
                <c:manualLayout>
                  <c:x val="2.3411852960290549E-2"/>
                  <c:y val="2.5786048083061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7BF-422D-835A-62BAEE3C1C77}"/>
                </c:ext>
              </c:extLst>
            </c:dLbl>
            <c:dLbl>
              <c:idx val="8"/>
              <c:layout>
                <c:manualLayout>
                  <c:x val="1.872948236823244E-2"/>
                  <c:y val="-7.7358144249183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7BF-422D-835A-62BAEE3C1C77}"/>
                </c:ext>
              </c:extLst>
            </c:dLbl>
            <c:dLbl>
              <c:idx val="9"/>
              <c:layout>
                <c:manualLayout>
                  <c:x val="1.7168692170879737E-2"/>
                  <c:y val="-5.1572096166122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7BF-422D-835A-62BAEE3C1C77}"/>
                </c:ext>
              </c:extLst>
            </c:dLbl>
            <c:dLbl>
              <c:idx val="10"/>
              <c:layout>
                <c:manualLayout>
                  <c:x val="1.7168692170879737E-2"/>
                  <c:y val="-2.5786048083061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7BF-422D-835A-62BAEE3C1C77}"/>
                </c:ext>
              </c:extLst>
            </c:dLbl>
            <c:dLbl>
              <c:idx val="11"/>
              <c:layout>
                <c:manualLayout>
                  <c:x val="1.71686921708797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7BF-422D-835A-62BAEE3C1C77}"/>
                </c:ext>
              </c:extLst>
            </c:dLbl>
            <c:dLbl>
              <c:idx val="12"/>
              <c:layout>
                <c:manualLayout>
                  <c:x val="3.277659414440677E-2"/>
                  <c:y val="2.5786048083061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7BF-422D-835A-62BAEE3C1C77}"/>
                </c:ext>
              </c:extLst>
            </c:dLbl>
            <c:dLbl>
              <c:idx val="13"/>
              <c:layout>
                <c:manualLayout>
                  <c:x val="3.277659414440677E-2"/>
                  <c:y val="5.1572096166122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7BF-422D-835A-62BAEE3C1C77}"/>
                </c:ext>
              </c:extLst>
            </c:dLbl>
            <c:dLbl>
              <c:idx val="14"/>
              <c:layout>
                <c:manualLayout>
                  <c:x val="2.3411852960290549E-2"/>
                  <c:y val="-5.1572096166122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7BF-422D-835A-62BAEE3C1C77}"/>
                </c:ext>
              </c:extLst>
            </c:dLbl>
            <c:dLbl>
              <c:idx val="15"/>
              <c:layout>
                <c:manualLayout>
                  <c:x val="0.3090364590758351"/>
                  <c:y val="-2.5786048083061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7BF-422D-835A-62BAEE3C1C77}"/>
                </c:ext>
              </c:extLst>
            </c:dLbl>
            <c:dLbl>
              <c:idx val="16"/>
              <c:layout>
                <c:manualLayout>
                  <c:x val="1.71686921708797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7BF-422D-835A-62BAEE3C1C77}"/>
                </c:ext>
              </c:extLst>
            </c:dLbl>
            <c:dLbl>
              <c:idx val="17"/>
              <c:layout>
                <c:manualLayout>
                  <c:x val="3.9019632036951649E-2"/>
                  <c:y val="2.5786048083061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7BF-422D-835A-62BAEE3C1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Traumos, apsinuodijimai ir kt.</c:v>
                </c:pt>
                <c:pt idx="1">
                  <c:v>Infekcinės ir parazitinės ligos</c:v>
                </c:pt>
                <c:pt idx="2">
                  <c:v>Piktybiniai navikai</c:v>
                </c:pt>
                <c:pt idx="3">
                  <c:v>Psichikos ir elgesio sutrikimai</c:v>
                </c:pt>
                <c:pt idx="4">
                  <c:v>Ausies ligos</c:v>
                </c:pt>
                <c:pt idx="5">
                  <c:v>Įgimtos formavimosi ligos</c:v>
                </c:pt>
                <c:pt idx="6">
                  <c:v>Simtomai, pakitimai</c:v>
                </c:pt>
                <c:pt idx="7">
                  <c:v>Odos ir jos priedų ligos</c:v>
                </c:pt>
                <c:pt idx="8">
                  <c:v>Kraujo ir kraujodaros organų ligos</c:v>
                </c:pt>
                <c:pt idx="9">
                  <c:v>Dantų ligos</c:v>
                </c:pt>
                <c:pt idx="10">
                  <c:v>Skeleto-raumenų sistemos ligos</c:v>
                </c:pt>
                <c:pt idx="11">
                  <c:v>Endokrininės sistemos ligos</c:v>
                </c:pt>
                <c:pt idx="12">
                  <c:v>Urogenitalinės sistemos ligos</c:v>
                </c:pt>
                <c:pt idx="13">
                  <c:v>Virškinimo sistemos sutrikimai</c:v>
                </c:pt>
                <c:pt idx="14">
                  <c:v>Nervų sistemos ligos </c:v>
                </c:pt>
                <c:pt idx="15">
                  <c:v>Kvėpavimo sistemos ligos</c:v>
                </c:pt>
                <c:pt idx="16">
                  <c:v>Kraujotakos sistemos ligos </c:v>
                </c:pt>
                <c:pt idx="17">
                  <c:v>Regėjimo sutrikimai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2.5</c:v>
                </c:pt>
                <c:pt idx="1">
                  <c:v>10.3</c:v>
                </c:pt>
                <c:pt idx="2">
                  <c:v>0</c:v>
                </c:pt>
                <c:pt idx="3">
                  <c:v>0</c:v>
                </c:pt>
                <c:pt idx="4">
                  <c:v>4.9000000000000004</c:v>
                </c:pt>
                <c:pt idx="5">
                  <c:v>0</c:v>
                </c:pt>
                <c:pt idx="6">
                  <c:v>0.5</c:v>
                </c:pt>
                <c:pt idx="7">
                  <c:v>0.5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0.5</c:v>
                </c:pt>
                <c:pt idx="13">
                  <c:v>2.5</c:v>
                </c:pt>
                <c:pt idx="14">
                  <c:v>0.5</c:v>
                </c:pt>
                <c:pt idx="15">
                  <c:v>70.099999999999994</c:v>
                </c:pt>
                <c:pt idx="16">
                  <c:v>0</c:v>
                </c:pt>
                <c:pt idx="17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7BF-422D-835A-62BAEE3C1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02976"/>
        <c:axId val="7094272"/>
        <c:axId val="0"/>
      </c:bar3DChart>
      <c:catAx>
        <c:axId val="287029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094272"/>
        <c:crosses val="autoZero"/>
        <c:auto val="1"/>
        <c:lblAlgn val="ctr"/>
        <c:lblOffset val="100"/>
        <c:noMultiLvlLbl val="0"/>
      </c:catAx>
      <c:valAx>
        <c:axId val="7094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870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12700" cap="flat" cmpd="sng" algn="ctr">
          <a:solidFill>
            <a:schemeClr val="tx1">
              <a:tint val="75000"/>
              <a:shade val="70000"/>
              <a:satMod val="150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  <a:shade val="70000"/>
              <a:satMod val="150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bubble3D val="0"/>
            <c:explosion val="9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0CAA-491E-9B94-F91D15055B7B}"/>
              </c:ext>
            </c:extLst>
          </c:dPt>
          <c:dPt>
            <c:idx val="1"/>
            <c:bubble3D val="0"/>
            <c:explosion val="11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0CAA-491E-9B94-F91D15055B7B}"/>
              </c:ext>
            </c:extLst>
          </c:dPt>
          <c:dPt>
            <c:idx val="2"/>
            <c:bubble3D val="0"/>
            <c:explosion val="14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0CAA-491E-9B94-F91D15055B7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0CAA-491E-9B94-F91D15055B7B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0CAA-491E-9B94-F91D15055B7B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0CAA-491E-9B94-F91D15055B7B}"/>
              </c:ext>
            </c:extLst>
          </c:dPt>
          <c:dPt>
            <c:idx val="6"/>
            <c:bubble3D val="0"/>
            <c:explosion val="1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0CAA-491E-9B94-F91D15055B7B}"/>
              </c:ext>
            </c:extLst>
          </c:dPt>
          <c:dLbls>
            <c:dLbl>
              <c:idx val="0"/>
              <c:layout>
                <c:manualLayout>
                  <c:x val="-5.0157882050457916E-2"/>
                  <c:y val="-4.41985175305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CAA-491E-9B94-F91D15055B7B}"/>
                </c:ext>
              </c:extLst>
            </c:dLbl>
            <c:dLbl>
              <c:idx val="1"/>
              <c:layout>
                <c:manualLayout>
                  <c:x val="-2.9038513043012418E-2"/>
                  <c:y val="3.3383569724794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AA-491E-9B94-F91D15055B7B}"/>
                </c:ext>
              </c:extLst>
            </c:dLbl>
            <c:dLbl>
              <c:idx val="2"/>
              <c:layout>
                <c:manualLayout>
                  <c:x val="2.3308157908832838E-2"/>
                  <c:y val="3.907912488137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AA-491E-9B94-F91D15055B7B}"/>
                </c:ext>
              </c:extLst>
            </c:dLbl>
            <c:dLbl>
              <c:idx val="3"/>
              <c:layout>
                <c:manualLayout>
                  <c:x val="8.7611816380095344E-4"/>
                  <c:y val="-2.9431891046192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CAA-491E-9B94-F91D15055B7B}"/>
                </c:ext>
              </c:extLst>
            </c:dLbl>
            <c:dLbl>
              <c:idx val="4"/>
              <c:layout>
                <c:manualLayout>
                  <c:x val="-8.0323664899030478E-3"/>
                  <c:y val="-2.9282720767395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CAA-491E-9B94-F91D15055B7B}"/>
                </c:ext>
              </c:extLst>
            </c:dLbl>
            <c:dLbl>
              <c:idx val="5"/>
              <c:layout>
                <c:manualLayout>
                  <c:x val="4.3578258074883497E-3"/>
                  <c:y val="-3.8818538562158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CAA-491E-9B94-F91D15055B7B}"/>
                </c:ext>
              </c:extLst>
            </c:dLbl>
            <c:dLbl>
              <c:idx val="6"/>
              <c:layout>
                <c:manualLayout>
                  <c:x val="3.7407734747442287E-2"/>
                  <c:y val="-3.589915104260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AA-491E-9B94-F91D15055B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Ūminis nazofaringitas [peršalimas]</c:v>
                </c:pt>
                <c:pt idx="1">
                  <c:v>Ūminė viršutinių kvėpavimo takų infekcija, nepatikslinta</c:v>
                </c:pt>
                <c:pt idx="2">
                  <c:v>Ūminis bronchitas, nepatikslintas</c:v>
                </c:pt>
                <c:pt idx="3">
                  <c:v>Ūminis tracheitas</c:v>
                </c:pt>
                <c:pt idx="4">
                  <c:v>Ūminis faringitas, nepatikslintas</c:v>
                </c:pt>
                <c:pt idx="5">
                  <c:v>Ūminis tonzilitas, nepatikslintas</c:v>
                </c:pt>
                <c:pt idx="6">
                  <c:v>Kitos ligos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28.2</c:v>
                </c:pt>
                <c:pt idx="1">
                  <c:v>25.1</c:v>
                </c:pt>
                <c:pt idx="2">
                  <c:v>13.6</c:v>
                </c:pt>
                <c:pt idx="3">
                  <c:v>9.1</c:v>
                </c:pt>
                <c:pt idx="4">
                  <c:v>7.6</c:v>
                </c:pt>
                <c:pt idx="5">
                  <c:v>6.1</c:v>
                </c:pt>
                <c:pt idx="6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AA-491E-9B94-F91D15055B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768332529862335"/>
          <c:y val="2.0792326040678138E-2"/>
          <c:w val="0.37211259306872357"/>
          <c:h val="0.9453858267716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12700" cap="flat" cmpd="sng" algn="ctr">
          <a:solidFill>
            <a:schemeClr val="tx1">
              <a:tint val="75000"/>
              <a:shade val="70000"/>
              <a:satMod val="150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  <a:shade val="70000"/>
              <a:satMod val="150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DA0F-4880-A3DC-B19196C24A0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A0F-4880-A3DC-B19196C24A0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DA0F-4880-A3DC-B19196C24A00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A0F-4880-A3DC-B19196C24A00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DA0F-4880-A3DC-B19196C24A00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A0F-4880-A3DC-B19196C24A00}"/>
              </c:ext>
            </c:extLst>
          </c:dPt>
          <c:dLbls>
            <c:dLbl>
              <c:idx val="0"/>
              <c:layout>
                <c:manualLayout>
                  <c:x val="-4.0089173814995216E-2"/>
                  <c:y val="-5.4916305595674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A0F-4880-A3DC-B19196C24A00}"/>
                </c:ext>
              </c:extLst>
            </c:dLbl>
            <c:dLbl>
              <c:idx val="1"/>
              <c:layout>
                <c:manualLayout>
                  <c:x val="3.9652026967763816E-5"/>
                  <c:y val="1.9704662444913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0F-4880-A3DC-B19196C24A00}"/>
                </c:ext>
              </c:extLst>
            </c:dLbl>
            <c:dLbl>
              <c:idx val="2"/>
              <c:layout>
                <c:manualLayout>
                  <c:x val="4.0351023375570352E-2"/>
                  <c:y val="2.3386660741399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0F-4880-A3DC-B19196C24A00}"/>
                </c:ext>
              </c:extLst>
            </c:dLbl>
            <c:dLbl>
              <c:idx val="3"/>
              <c:layout>
                <c:manualLayout>
                  <c:x val="-7.5006894945395929E-3"/>
                  <c:y val="1.5856571492056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0F-4880-A3DC-B19196C24A00}"/>
                </c:ext>
              </c:extLst>
            </c:dLbl>
            <c:dLbl>
              <c:idx val="4"/>
              <c:layout>
                <c:manualLayout>
                  <c:x val="5.9275821205051291E-3"/>
                  <c:y val="-3.6999407473243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0F-4880-A3DC-B19196C24A00}"/>
                </c:ext>
              </c:extLst>
            </c:dLbl>
            <c:dLbl>
              <c:idx val="5"/>
              <c:layout>
                <c:manualLayout>
                  <c:x val="4.1081631768010184E-2"/>
                  <c:y val="-3.1855904899455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0F-4880-A3DC-B19196C24A0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2700" cap="flat" cmpd="sng" algn="ctr">
                  <a:solidFill>
                    <a:schemeClr val="tx1">
                      <a:shade val="70000"/>
                      <a:satMod val="150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Skarlatina</c:v>
                </c:pt>
                <c:pt idx="1">
                  <c:v>Virusinė žarnyno infekcija, nepatikslinta</c:v>
                </c:pt>
                <c:pt idx="2">
                  <c:v>Rotavirusinis enteritas</c:v>
                </c:pt>
                <c:pt idx="3">
                  <c:v>Enterovirusinė infekcija, nepatikslinta</c:v>
                </c:pt>
                <c:pt idx="4">
                  <c:v>Adenovirusinė infekcija, nepatikslinta</c:v>
                </c:pt>
                <c:pt idx="5">
                  <c:v>Kitos ligos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</c:v>
                </c:pt>
                <c:pt idx="1">
                  <c:v>20</c:v>
                </c:pt>
                <c:pt idx="2">
                  <c:v>16</c:v>
                </c:pt>
                <c:pt idx="3">
                  <c:v>8</c:v>
                </c:pt>
                <c:pt idx="4">
                  <c:v>8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0F-4880-A3DC-B19196C24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245942471476782E-2"/>
                  <c:y val="-0.10218697581369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CC6-4800-902B-DA7E1B261BC4}"/>
                </c:ext>
              </c:extLst>
            </c:dLbl>
            <c:dLbl>
              <c:idx val="1"/>
              <c:layout>
                <c:manualLayout>
                  <c:x val="5.8610530826503828E-3"/>
                  <c:y val="3.155084767498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CC6-4800-902B-DA7E1B261BC4}"/>
                </c:ext>
              </c:extLst>
            </c:dLbl>
            <c:dLbl>
              <c:idx val="2"/>
              <c:layout>
                <c:manualLayout>
                  <c:x val="1.3896834324280901E-2"/>
                  <c:y val="-7.9260919746595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CC6-4800-902B-DA7E1B261BC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Nepūlingas vidurinės ausies uždegimas, nepatikslintas</c:v>
                </c:pt>
                <c:pt idx="1">
                  <c:v>Ūminis serozinis vidurinis otitas</c:v>
                </c:pt>
                <c:pt idx="2">
                  <c:v>Kitos ligos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41.7</c:v>
                </c:pt>
                <c:pt idx="1">
                  <c:v>25</c:v>
                </c:pt>
                <c:pt idx="2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C6-4800-902B-DA7E1B261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631434463549201"/>
          <c:y val="0.14174008053553566"/>
          <c:w val="0.30348157373185497"/>
          <c:h val="0.716519633742850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585E4E-E826-45B5-8687-2388095F7C6C}" type="datetimeFigureOut">
              <a:rPr lang="lt-LT" smtClean="0"/>
              <a:t>2017-10-06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1B509D-D522-46E6-9374-4FB86A58D50E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692696"/>
            <a:ext cx="684076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LOPŠELIO – DARŽELIO </a:t>
            </a:r>
            <a:r>
              <a:rPr lang="lt-LT" dirty="0" smtClean="0">
                <a:solidFill>
                  <a:schemeClr val="tx1"/>
                </a:solidFill>
              </a:rPr>
              <a:t>„Atžalynas“ </a:t>
            </a:r>
            <a:r>
              <a:rPr lang="lt-LT" dirty="0">
                <a:solidFill>
                  <a:schemeClr val="tx1"/>
                </a:solidFill>
              </a:rPr>
              <a:t/>
            </a:r>
            <a:br>
              <a:rPr lang="lt-LT" dirty="0">
                <a:solidFill>
                  <a:schemeClr val="tx1"/>
                </a:solidFill>
              </a:rPr>
            </a:br>
            <a:r>
              <a:rPr lang="lt-LT" dirty="0">
                <a:solidFill>
                  <a:schemeClr val="tx1"/>
                </a:solidFill>
              </a:rPr>
              <a:t>VAIKŲ LIGŲ, DĖL KURIŲ NELANKĖ MOKYKLOS, 2016/2017 M. M. DUOMENŲ ANALIZĖ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>
                <a:solidFill>
                  <a:schemeClr val="tx1"/>
                </a:solidFill>
              </a:rPr>
              <a:t>Parengė</a:t>
            </a:r>
          </a:p>
          <a:p>
            <a:r>
              <a:rPr lang="lt-LT" dirty="0">
                <a:solidFill>
                  <a:schemeClr val="tx1"/>
                </a:solidFill>
              </a:rPr>
              <a:t>Visuomenės sveikatos priežiūros specialistė </a:t>
            </a:r>
            <a:r>
              <a:rPr lang="lt-LT" i="1" dirty="0">
                <a:solidFill>
                  <a:schemeClr val="tx1"/>
                </a:solidFill>
              </a:rPr>
              <a:t>Indrė Steponavičiūtė</a:t>
            </a:r>
          </a:p>
          <a:p>
            <a:endParaRPr lang="lt-LT" dirty="0" smtClean="0"/>
          </a:p>
          <a:p>
            <a:pPr algn="ctr"/>
            <a:r>
              <a:rPr lang="lt-LT" dirty="0" smtClean="0">
                <a:solidFill>
                  <a:schemeClr val="tx1"/>
                </a:solidFill>
              </a:rPr>
              <a:t>Klaipėda, 2017 m.</a:t>
            </a:r>
            <a:endParaRPr lang="lt-LT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84" y="2780928"/>
            <a:ext cx="5322168" cy="1609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6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19256" cy="1661046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Ausies ir speninės ataugos </a:t>
            </a:r>
            <a:r>
              <a:rPr lang="lt-LT" sz="2800" b="1" dirty="0">
                <a:solidFill>
                  <a:schemeClr val="tx1"/>
                </a:solidFill>
              </a:rPr>
              <a:t>ligų struktūra, dėl kurių mokiniai nelankė mokyklos</a:t>
            </a:r>
            <a:r>
              <a:rPr lang="lt-LT" sz="2800" dirty="0">
                <a:solidFill>
                  <a:schemeClr val="tx1"/>
                </a:solidFill>
              </a:rPr>
              <a:t> </a:t>
            </a:r>
            <a:r>
              <a:rPr lang="lt-LT" sz="2800" b="1" dirty="0">
                <a:solidFill>
                  <a:schemeClr val="tx1"/>
                </a:solidFill>
              </a:rPr>
              <a:t>2016/2017 m. m. (proc.)</a:t>
            </a:r>
            <a:r>
              <a:rPr lang="lt-LT" b="1" dirty="0"/>
              <a:t/>
            </a:r>
            <a:br>
              <a:rPr lang="lt-LT" b="1" dirty="0"/>
            </a:b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994475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401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schemeClr val="tx1"/>
                </a:solidFill>
              </a:rPr>
              <a:t>Apibendrinimas (1)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988840"/>
            <a:ext cx="6753944" cy="470912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I</a:t>
            </a:r>
            <a:r>
              <a:rPr lang="lt-LT" dirty="0"/>
              <a:t>šanalizavus </a:t>
            </a:r>
            <a:r>
              <a:rPr lang="lt-LT" dirty="0" smtClean="0"/>
              <a:t>2016/2017 </a:t>
            </a:r>
            <a:r>
              <a:rPr lang="lt-LT" dirty="0"/>
              <a:t>m. m. Klaipėdos </a:t>
            </a:r>
            <a:r>
              <a:rPr lang="lt-LT" dirty="0" smtClean="0"/>
              <a:t>lopšelio-darželio „Atžalynas“ mokinių </a:t>
            </a:r>
            <a:r>
              <a:rPr lang="lt-LT" dirty="0"/>
              <a:t>ligų, dėl kurių nelankė </a:t>
            </a:r>
            <a:r>
              <a:rPr lang="lt-LT" dirty="0" smtClean="0"/>
              <a:t>mokyklos</a:t>
            </a:r>
            <a:r>
              <a:rPr lang="lt-LT" dirty="0"/>
              <a:t>, duomenis galima pateikti apibendrintą </a:t>
            </a:r>
            <a:r>
              <a:rPr lang="lt-LT" dirty="0" smtClean="0"/>
              <a:t>informaciją: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lt-LT" dirty="0" smtClean="0"/>
              <a:t>2016/2017 </a:t>
            </a:r>
            <a:r>
              <a:rPr lang="lt-LT" dirty="0"/>
              <a:t>m. m. 1 mokiniui teko </a:t>
            </a:r>
            <a:r>
              <a:rPr lang="lt-LT" dirty="0" smtClean="0"/>
              <a:t>3,4 </a:t>
            </a:r>
            <a:r>
              <a:rPr lang="lt-LT" dirty="0"/>
              <a:t>ligų atvejų ir </a:t>
            </a:r>
            <a:r>
              <a:rPr lang="lt-LT" dirty="0" smtClean="0"/>
              <a:t>42,9 </a:t>
            </a:r>
            <a:r>
              <a:rPr lang="lt-LT" dirty="0"/>
              <a:t>praleistų dienų skaičius mokykloje.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9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Apibendrinimas </a:t>
            </a:r>
            <a:r>
              <a:rPr lang="lt-LT" b="1" dirty="0" smtClean="0">
                <a:solidFill>
                  <a:schemeClr val="tx1"/>
                </a:solidFill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2016/2017 </a:t>
            </a:r>
            <a:r>
              <a:rPr lang="lt-LT" dirty="0"/>
              <a:t>m. m. pagrindinės Klaipėdos </a:t>
            </a:r>
            <a:r>
              <a:rPr lang="lt-LT" dirty="0" smtClean="0"/>
              <a:t>lopšelio-darželio „Atžalynas“ mokinių </a:t>
            </a:r>
            <a:r>
              <a:rPr lang="lt-LT" dirty="0"/>
              <a:t>sveikatos problemos, dėl kurių nelankė mokyklos, buvo </a:t>
            </a:r>
            <a:r>
              <a:rPr lang="lt-LT" b="1" dirty="0"/>
              <a:t>kvėpavimo sistemos </a:t>
            </a:r>
            <a:r>
              <a:rPr lang="lt-LT" b="1" dirty="0" smtClean="0"/>
              <a:t>ligos</a:t>
            </a:r>
            <a:r>
              <a:rPr lang="lt-LT" dirty="0" smtClean="0"/>
              <a:t> </a:t>
            </a:r>
            <a:r>
              <a:rPr lang="lt-LT" dirty="0"/>
              <a:t>–</a:t>
            </a:r>
            <a:r>
              <a:rPr lang="lt-LT" dirty="0" smtClean="0"/>
              <a:t> daugiau nei pusė mokinių turėdami </a:t>
            </a:r>
            <a:r>
              <a:rPr lang="lt-LT" dirty="0"/>
              <a:t>šių sveikatos sutrikimų neatvyko į mokyklą. </a:t>
            </a:r>
            <a:endParaRPr lang="lt-LT" dirty="0" smtClean="0"/>
          </a:p>
          <a:p>
            <a:endParaRPr lang="lt-LT" dirty="0" smtClean="0"/>
          </a:p>
          <a:p>
            <a:r>
              <a:rPr lang="lt-LT" dirty="0" smtClean="0"/>
              <a:t>Dešimtadalis nelankė </a:t>
            </a:r>
            <a:r>
              <a:rPr lang="lt-LT" dirty="0"/>
              <a:t>mokyklos dėl </a:t>
            </a:r>
            <a:r>
              <a:rPr lang="lt-LT" b="1" dirty="0" smtClean="0"/>
              <a:t>infekcinių ir parazitinių ligų.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6049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Apibendrinimas </a:t>
            </a:r>
            <a:r>
              <a:rPr lang="lt-LT" b="1" dirty="0" smtClean="0">
                <a:solidFill>
                  <a:schemeClr val="tx1"/>
                </a:solidFill>
              </a:rPr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lt-LT" dirty="0" smtClean="0"/>
              <a:t>2016/2017 </a:t>
            </a:r>
            <a:r>
              <a:rPr lang="lt-LT" dirty="0"/>
              <a:t>m. m. diagnozuotų kvėpavimo sistemos ligų atvejų struktūroje dominavo ūminės viršutinių kvėpavimo takų infekcijos ir peršalimas</a:t>
            </a:r>
            <a:r>
              <a:rPr lang="lt-LT" dirty="0" smtClean="0"/>
              <a:t>.</a:t>
            </a:r>
          </a:p>
          <a:p>
            <a:pPr lvl="0"/>
            <a:endParaRPr lang="lt-LT" dirty="0" smtClean="0"/>
          </a:p>
          <a:p>
            <a:r>
              <a:rPr lang="lt-LT" dirty="0" smtClean="0"/>
              <a:t>2016/2017 </a:t>
            </a:r>
            <a:r>
              <a:rPr lang="lt-LT" dirty="0"/>
              <a:t>m. m. diagnozuotų </a:t>
            </a:r>
            <a:r>
              <a:rPr lang="lt-LT" dirty="0" smtClean="0"/>
              <a:t>infekcinių ir parazitinių ligų </a:t>
            </a:r>
            <a:r>
              <a:rPr lang="lt-LT" dirty="0"/>
              <a:t>atvejų struktūroje dominavo </a:t>
            </a:r>
            <a:r>
              <a:rPr lang="lt-LT" dirty="0" smtClean="0"/>
              <a:t>skarlatina ir virusinės žarnyno infekcijos.</a:t>
            </a:r>
          </a:p>
          <a:p>
            <a:endParaRPr lang="lt-LT" dirty="0"/>
          </a:p>
          <a:p>
            <a:r>
              <a:rPr lang="lt-LT" dirty="0"/>
              <a:t>2016/2017 m. m. diagnozuotų </a:t>
            </a:r>
            <a:r>
              <a:rPr lang="lt-LT" dirty="0" smtClean="0"/>
              <a:t>ausies </a:t>
            </a:r>
            <a:r>
              <a:rPr lang="lt-LT" dirty="0"/>
              <a:t>ir speninės ataugos ligų </a:t>
            </a:r>
            <a:r>
              <a:rPr lang="lt-LT" dirty="0" smtClean="0"/>
              <a:t>struktūroje </a:t>
            </a:r>
            <a:r>
              <a:rPr lang="lt-LT" dirty="0" smtClean="0"/>
              <a:t>pirmavo </a:t>
            </a:r>
            <a:r>
              <a:rPr lang="lt-LT" dirty="0" smtClean="0"/>
              <a:t>nepūlingas vidurinės ausies uždegimas.</a:t>
            </a:r>
            <a:endParaRPr lang="en-US" dirty="0"/>
          </a:p>
          <a:p>
            <a:pPr lvl="0"/>
            <a:endParaRPr lang="lt-LT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1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REKOMENDACIJOS (1)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3648" y="2852936"/>
            <a:ext cx="6675512" cy="4873752"/>
          </a:xfrm>
        </p:spPr>
        <p:txBody>
          <a:bodyPr/>
          <a:lstStyle/>
          <a:p>
            <a:r>
              <a:rPr lang="lt-LT" dirty="0"/>
              <a:t>rekomendacijos, kuriomis remiantis būtų galima planuoti ir įgyvendinti mokinių sveikatos stiprinimo priemones: </a:t>
            </a:r>
            <a:endParaRPr lang="lt-LT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12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Rekomendacijos (2)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/>
              <a:t>Būtina mokinių sveikatos priežiūrą vykdyti visomis kryptimis, ypatingą dėmesį skirti kvėpavimo sistemos ligų profilaktikai: mokant pagrindinių taisyklų, kurių laikantis galima apsisaugoti nuo užsikrėtimo gripu, skatinant fizinį aktyvumą, tinkamą mitybą, tinkamą asmens higieną, streso valdymą ir kt</a:t>
            </a:r>
            <a:r>
              <a:rPr lang="lt-LT" dirty="0" smtClean="0"/>
              <a:t>.</a:t>
            </a:r>
          </a:p>
          <a:p>
            <a:endParaRPr lang="lt-LT" dirty="0"/>
          </a:p>
          <a:p>
            <a:r>
              <a:rPr lang="lt-LT" dirty="0" smtClean="0"/>
              <a:t>Infekcinių ir parazitinių ligų prevencinėje veikloje svarbiausias vaidmuo tenka asmens higienos įgūdžių formavimui.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34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80928"/>
            <a:ext cx="6264696" cy="1143000"/>
          </a:xfrm>
        </p:spPr>
        <p:txBody>
          <a:bodyPr>
            <a:noAutofit/>
          </a:bodyPr>
          <a:lstStyle/>
          <a:p>
            <a:r>
              <a:rPr lang="lt-LT" sz="4800" b="1" i="1" dirty="0" smtClean="0"/>
              <a:t>Dėkoju už dėmesį!</a:t>
            </a:r>
            <a:endParaRPr lang="lt-LT" sz="4800" b="1" i="1" dirty="0"/>
          </a:p>
        </p:txBody>
      </p:sp>
    </p:spTree>
    <p:extLst>
      <p:ext uri="{BB962C8B-B14F-4D97-AF65-F5344CB8AC3E}">
        <p14:creationId xmlns:p14="http://schemas.microsoft.com/office/powerpoint/2010/main" val="394849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i="1" dirty="0" smtClean="0">
                <a:solidFill>
                  <a:schemeClr val="tx1"/>
                </a:solidFill>
              </a:rPr>
              <a:t>ĮVADAS (1)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600200"/>
            <a:ext cx="7272808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sz="3200" dirty="0"/>
              <a:t>Duomenys apie mokinių ligas, dėl kurių jie nelankė mokyklos, yra gaunami iš</a:t>
            </a:r>
            <a:r>
              <a:rPr lang="lt-LT" sz="3200" b="1" dirty="0"/>
              <a:t> </a:t>
            </a:r>
            <a:r>
              <a:rPr lang="lt-LT" sz="3200" dirty="0"/>
              <a:t>šeimos gydytojo užpildytos medicininės pažymos dėl neatvykimo į darbą, darbo biržą ar ugdymo instituciją, </a:t>
            </a:r>
            <a:r>
              <a:rPr lang="lt-LT" sz="3200" b="1" i="1" dirty="0"/>
              <a:t>forma Nr. 094/a</a:t>
            </a:r>
            <a:r>
              <a:rPr lang="lt-LT" sz="3200" dirty="0"/>
              <a:t> (toliau – pažyma). Šią pažymą mokinys pristato į bendrojo lavinimo mokyklą, kurioje mokosi.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18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i="1" dirty="0">
                <a:solidFill>
                  <a:schemeClr val="tx1"/>
                </a:solidFill>
              </a:rPr>
              <a:t>ĮVADAS </a:t>
            </a:r>
            <a:r>
              <a:rPr lang="lt-LT" b="1" i="1" dirty="0" smtClean="0">
                <a:solidFill>
                  <a:schemeClr val="tx1"/>
                </a:solidFill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t-LT" sz="3200" dirty="0"/>
              <a:t>Pažymose šeimos gydytojo pateikta informacija reikalinga tiksliau sužinoti mokinių ligas bei organizuoti ir vykdyti ligų profilaktiką, sveikos gyvensenos mokymą ir propagavimą. Atsižvelgiant į mokinių mokyklos nelankymo priežasčių analizės rezultatus, galima pasirinkti tikslesnes sveikatos stiprinimo priemones, konkretinti ir plėsti turimas žinias vaikų sveikatos gerinime.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7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i="1" dirty="0">
                <a:solidFill>
                  <a:schemeClr val="tx1"/>
                </a:solidFill>
              </a:rPr>
              <a:t>ĮVADAS </a:t>
            </a:r>
            <a:r>
              <a:rPr lang="lt-LT" b="1" i="1" dirty="0" smtClean="0">
                <a:solidFill>
                  <a:schemeClr val="tx1"/>
                </a:solidFill>
              </a:rPr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9632" y="1984248"/>
            <a:ext cx="6480720" cy="4397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sz="3200" dirty="0" smtClean="0"/>
              <a:t>2016/2017 </a:t>
            </a:r>
            <a:r>
              <a:rPr lang="lt-LT" sz="3200" dirty="0"/>
              <a:t>m. m. pabaigoje Klaipėdos </a:t>
            </a:r>
            <a:r>
              <a:rPr lang="lt-LT" sz="3200" dirty="0" smtClean="0"/>
              <a:t>lopšelyje-darželyje „Atžalynas“ </a:t>
            </a:r>
            <a:r>
              <a:rPr lang="lt-LT" sz="3200" dirty="0"/>
              <a:t>mokėsi </a:t>
            </a:r>
            <a:r>
              <a:rPr lang="lt-LT" sz="3200" b="1" i="1" dirty="0" smtClean="0"/>
              <a:t>202</a:t>
            </a:r>
            <a:r>
              <a:rPr lang="lt-LT" sz="3200" dirty="0" smtClean="0"/>
              <a:t> mokiniai </a:t>
            </a:r>
            <a:r>
              <a:rPr lang="lt-LT" sz="3200" dirty="0"/>
              <a:t>(</a:t>
            </a:r>
            <a:r>
              <a:rPr lang="lt-LT" sz="3200" dirty="0" smtClean="0"/>
              <a:t>1-3 m.amžiaus – 32 mokiniai, 4-6 m.amžiaus </a:t>
            </a:r>
            <a:r>
              <a:rPr lang="lt-LT" sz="3200" dirty="0"/>
              <a:t>–</a:t>
            </a:r>
            <a:r>
              <a:rPr lang="lt-LT" sz="3200" dirty="0" smtClean="0"/>
              <a:t> 170 mokinių (iš kurių 44 priešmokyklinėse grupėse).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150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schemeClr val="tx1"/>
                </a:solidFill>
              </a:rPr>
              <a:t>Susirgimų skaičius, tenkantis 1 mokiniui 2016/2017 m.m.</a:t>
            </a:r>
            <a:endParaRPr lang="lt-LT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301389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697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>
                <a:solidFill>
                  <a:schemeClr val="tx1"/>
                </a:solidFill>
              </a:rPr>
              <a:t>Praleistų dienų mokykloje skaičius dėl ligos, tenkantis 1 mokiniui 2016/2017 m.m.</a:t>
            </a:r>
            <a:endParaRPr lang="lt-LT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383631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94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Mokinių dalis, turėjusi nors vieną sveikatos sutrikimą/ligą, dėl kurių nelankė mokyklos 2016/2017 m.m. (proc.)</a:t>
            </a:r>
            <a:endParaRPr lang="lt-LT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5613902"/>
              </p:ext>
            </p:extLst>
          </p:nvPr>
        </p:nvGraphicFramePr>
        <p:xfrm>
          <a:off x="251520" y="1600200"/>
          <a:ext cx="8136904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84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200" b="1" dirty="0">
                <a:solidFill>
                  <a:schemeClr val="tx1"/>
                </a:solidFill>
              </a:rPr>
              <a:t>Kvėpavimo sistemos ligų struktūra, dėl kurių mokiniai nelankė mokyklos</a:t>
            </a:r>
            <a:r>
              <a:rPr lang="lt-LT" sz="3200" dirty="0">
                <a:solidFill>
                  <a:schemeClr val="tx1"/>
                </a:solidFill>
              </a:rPr>
              <a:t> </a:t>
            </a:r>
            <a:r>
              <a:rPr lang="lt-LT" sz="3200" b="1" dirty="0" smtClean="0">
                <a:solidFill>
                  <a:schemeClr val="tx1"/>
                </a:solidFill>
              </a:rPr>
              <a:t>2016/2017 </a:t>
            </a:r>
            <a:r>
              <a:rPr lang="lt-LT" sz="3200" b="1" dirty="0">
                <a:solidFill>
                  <a:schemeClr val="tx1"/>
                </a:solidFill>
              </a:rPr>
              <a:t>m. m. (proc.)</a:t>
            </a:r>
            <a:endParaRPr lang="lt-LT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010308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782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92888" cy="1431032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200" b="1" dirty="0" smtClean="0">
                <a:solidFill>
                  <a:schemeClr val="tx1"/>
                </a:solidFill>
              </a:rPr>
              <a:t>infekcinių </a:t>
            </a:r>
            <a:r>
              <a:rPr lang="lt-LT" sz="3200" b="1" dirty="0">
                <a:solidFill>
                  <a:schemeClr val="tx1"/>
                </a:solidFill>
              </a:rPr>
              <a:t>ir </a:t>
            </a:r>
            <a:r>
              <a:rPr lang="lt-LT" sz="3200" b="1" dirty="0" smtClean="0">
                <a:solidFill>
                  <a:schemeClr val="tx1"/>
                </a:solidFill>
              </a:rPr>
              <a:t>parazitinių ligų</a:t>
            </a:r>
            <a:r>
              <a:rPr lang="lt-LT" sz="3200" b="1" dirty="0">
                <a:solidFill>
                  <a:schemeClr val="tx1"/>
                </a:solidFill>
              </a:rPr>
              <a:t/>
            </a:r>
            <a:br>
              <a:rPr lang="lt-LT" sz="3200" b="1" dirty="0">
                <a:solidFill>
                  <a:schemeClr val="tx1"/>
                </a:solidFill>
              </a:rPr>
            </a:br>
            <a:r>
              <a:rPr lang="lt-LT" sz="3200" b="1" dirty="0" smtClean="0">
                <a:solidFill>
                  <a:schemeClr val="tx1"/>
                </a:solidFill>
              </a:rPr>
              <a:t>struktūra</a:t>
            </a:r>
            <a:r>
              <a:rPr lang="lt-LT" sz="3200" b="1" dirty="0">
                <a:solidFill>
                  <a:schemeClr val="tx1"/>
                </a:solidFill>
              </a:rPr>
              <a:t>, dėl kurių mokiniai nelankė mokyklos </a:t>
            </a:r>
            <a:r>
              <a:rPr lang="lt-LT" sz="3200" b="1" dirty="0" smtClean="0">
                <a:solidFill>
                  <a:schemeClr val="tx1"/>
                </a:solidFill>
              </a:rPr>
              <a:t>2016/2017 </a:t>
            </a:r>
            <a:r>
              <a:rPr lang="lt-LT" sz="3200" b="1" dirty="0">
                <a:solidFill>
                  <a:schemeClr val="tx1"/>
                </a:solidFill>
              </a:rPr>
              <a:t>m. m. (proc.)</a:t>
            </a:r>
            <a:endParaRPr lang="lt-LT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6696352"/>
              </p:ext>
            </p:extLst>
          </p:nvPr>
        </p:nvGraphicFramePr>
        <p:xfrm>
          <a:off x="323528" y="1340768"/>
          <a:ext cx="820891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691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387025"/>
      </a:dk2>
      <a:lt2>
        <a:srgbClr val="CAE9C0"/>
      </a:lt2>
      <a:accent1>
        <a:srgbClr val="54A838"/>
      </a:accent1>
      <a:accent2>
        <a:srgbClr val="0B9B74"/>
      </a:accent2>
      <a:accent3>
        <a:srgbClr val="387025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54A8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285</TotalTime>
  <Words>530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Schoolbook</vt:lpstr>
      <vt:lpstr>Wingdings</vt:lpstr>
      <vt:lpstr>Wingdings 2</vt:lpstr>
      <vt:lpstr>Oriel</vt:lpstr>
      <vt:lpstr>LOPŠELIO – DARŽELIO „Atžalynas“  VAIKŲ LIGŲ, DĖL KURIŲ NELANKĖ MOKYKLOS, 2016/2017 M. M. DUOMENŲ ANALIZĖ</vt:lpstr>
      <vt:lpstr>ĮVADAS (1)</vt:lpstr>
      <vt:lpstr>ĮVADAS (2)</vt:lpstr>
      <vt:lpstr>ĮVADAS (3)</vt:lpstr>
      <vt:lpstr>Susirgimų skaičius, tenkantis 1 mokiniui 2016/2017 m.m.</vt:lpstr>
      <vt:lpstr>Praleistų dienų mokykloje skaičius dėl ligos, tenkantis 1 mokiniui 2016/2017 m.m.</vt:lpstr>
      <vt:lpstr>Mokinių dalis, turėjusi nors vieną sveikatos sutrikimą/ligą, dėl kurių nelankė mokyklos 2016/2017 m.m. (proc.)</vt:lpstr>
      <vt:lpstr>Kvėpavimo sistemos ligų struktūra, dėl kurių mokiniai nelankė mokyklos 2016/2017 m. m. (proc.)</vt:lpstr>
      <vt:lpstr>infekcinių ir parazitinių ligų struktūra, dėl kurių mokiniai nelankė mokyklos 2016/2017 m. m. (proc.)</vt:lpstr>
      <vt:lpstr>Ausies ir speninės ataugos ligų struktūra, dėl kurių mokiniai nelankė mokyklos 2016/2017 m. m. (proc.) </vt:lpstr>
      <vt:lpstr>Apibendrinimas (1)</vt:lpstr>
      <vt:lpstr>Apibendrinimas (2)</vt:lpstr>
      <vt:lpstr>Apibendrinimas (3)</vt:lpstr>
      <vt:lpstr>REKOMENDACIJOS (1)</vt:lpstr>
      <vt:lpstr>Rekomendacijos (2)</vt:lpstr>
      <vt:lpstr>Dėkoju už dėmesį!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LOPŠELIO – DARŽELIO „Atžalynas“  VAIKŲ LIGŲ, DĖL KURIŲ NELANKĖ MOKYKLOS, 2016/2017 M. M. DUOMENŲ ANALIZĖ</dc:title>
  <dc:creator>DellPC</dc:creator>
  <cp:lastModifiedBy>Indrė</cp:lastModifiedBy>
  <cp:revision>19</cp:revision>
  <dcterms:created xsi:type="dcterms:W3CDTF">2017-08-10T11:14:14Z</dcterms:created>
  <dcterms:modified xsi:type="dcterms:W3CDTF">2017-10-06T07:25:18Z</dcterms:modified>
</cp:coreProperties>
</file>